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notesMasterIdLst>
    <p:notesMasterId r:id="rId22"/>
  </p:notesMasterIdLst>
  <p:sldIdLst>
    <p:sldId id="256" r:id="rId5"/>
    <p:sldId id="257" r:id="rId6"/>
    <p:sldId id="275" r:id="rId7"/>
    <p:sldId id="274" r:id="rId8"/>
    <p:sldId id="258" r:id="rId9"/>
    <p:sldId id="259" r:id="rId10"/>
    <p:sldId id="260" r:id="rId11"/>
    <p:sldId id="276" r:id="rId12"/>
    <p:sldId id="277" r:id="rId13"/>
    <p:sldId id="278" r:id="rId14"/>
    <p:sldId id="279" r:id="rId15"/>
    <p:sldId id="281" r:id="rId16"/>
    <p:sldId id="282" r:id="rId17"/>
    <p:sldId id="283" r:id="rId18"/>
    <p:sldId id="271" r:id="rId19"/>
    <p:sldId id="273" r:id="rId20"/>
    <p:sldId id="272" r:id="rId21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3" autoAdjust="0"/>
    <p:restoredTop sz="94660"/>
  </p:normalViewPr>
  <p:slideViewPr>
    <p:cSldViewPr snapToGrid="0">
      <p:cViewPr varScale="1">
        <p:scale>
          <a:sx n="81" d="100"/>
          <a:sy n="81" d="100"/>
        </p:scale>
        <p:origin x="7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D7758F-867B-4AB9-82C1-6C2A0B20FB1F}" type="datetimeFigureOut">
              <a:rPr lang="en-IN" smtClean="0"/>
              <a:t>19-05-2020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B8909-5AFA-4425-AF4F-EEAA1545411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3979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5B8909-5AFA-4425-AF4F-EEAA1545411C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5664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80396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299844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180396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299844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180396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299844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180396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299844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180396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299844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180396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299844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2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3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body"/>
          </p:nvPr>
        </p:nvSpPr>
        <p:spPr>
          <a:xfrm>
            <a:off x="180396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body"/>
          </p:nvPr>
        </p:nvSpPr>
        <p:spPr>
          <a:xfrm>
            <a:off x="2998440" y="160452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body"/>
          </p:nvPr>
        </p:nvSpPr>
        <p:spPr>
          <a:xfrm>
            <a:off x="60948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5" name="PlaceHolder 6"/>
          <p:cNvSpPr>
            <a:spLocks noGrp="1"/>
          </p:cNvSpPr>
          <p:nvPr>
            <p:ph type="body"/>
          </p:nvPr>
        </p:nvSpPr>
        <p:spPr>
          <a:xfrm>
            <a:off x="180396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56" name="PlaceHolder 7"/>
          <p:cNvSpPr>
            <a:spLocks noGrp="1"/>
          </p:cNvSpPr>
          <p:nvPr>
            <p:ph type="body"/>
          </p:nvPr>
        </p:nvSpPr>
        <p:spPr>
          <a:xfrm>
            <a:off x="2998440" y="2595240"/>
            <a:ext cx="113724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2419560" y="259524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2419560" y="1604520"/>
            <a:ext cx="1723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2595240"/>
            <a:ext cx="3532680" cy="904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IN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IN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11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12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icture 1"/>
          <p:cNvPicPr/>
          <p:nvPr/>
        </p:nvPicPr>
        <p:blipFill>
          <a:blip r:embed="rId2"/>
          <a:stretch/>
        </p:blipFill>
        <p:spPr>
          <a:xfrm>
            <a:off x="654840" y="319680"/>
            <a:ext cx="1294200" cy="1096560"/>
          </a:xfrm>
          <a:prstGeom prst="rect">
            <a:avLst/>
          </a:prstGeom>
          <a:ln>
            <a:noFill/>
          </a:ln>
        </p:spPr>
      </p:pic>
      <p:sp>
        <p:nvSpPr>
          <p:cNvPr id="158" name="CustomShape 1"/>
          <p:cNvSpPr/>
          <p:nvPr/>
        </p:nvSpPr>
        <p:spPr>
          <a:xfrm>
            <a:off x="2136960" y="394560"/>
            <a:ext cx="9094680" cy="124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IN" sz="1800" b="1" strike="noStrike" spc="-1">
                <a:solidFill>
                  <a:srgbClr val="8497B0"/>
                </a:solidFill>
                <a:latin typeface="Arial"/>
                <a:ea typeface="DejaVu Sans"/>
              </a:rPr>
              <a:t>Savitribai Phule Pune University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1800" b="0" strike="noStrike" spc="-1">
                <a:solidFill>
                  <a:srgbClr val="8497B0"/>
                </a:solidFill>
                <a:latin typeface="Arial"/>
                <a:ea typeface="DejaVu Sans"/>
              </a:rPr>
              <a:t>K. K. Wagh Institute of Engineering Education and Research, Nashik</a:t>
            </a:r>
            <a:endParaRPr lang="en-IN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IN" sz="2000" b="0" strike="noStrike" spc="-1">
                <a:solidFill>
                  <a:srgbClr val="8497B0"/>
                </a:solidFill>
                <a:latin typeface="Arial"/>
                <a:ea typeface="DejaVu Sans"/>
              </a:rPr>
              <a:t>Department of Computer Engineering</a:t>
            </a:r>
            <a:endParaRPr lang="en-IN" sz="2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IN" sz="2000" b="0" strike="noStrike" spc="-1"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3686400" y="1520640"/>
            <a:ext cx="6216840" cy="1004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lang="en-IN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A</a:t>
            </a:r>
            <a:endParaRPr lang="en-IN" sz="1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lang="en-IN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Presentation on Web Development Laboratory</a:t>
            </a:r>
            <a:endParaRPr lang="en-IN" sz="1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360"/>
              </a:spcBef>
            </a:pPr>
            <a:r>
              <a:rPr lang="en-IN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Mini Project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160" name="CustomShape 3"/>
          <p:cNvSpPr/>
          <p:nvPr/>
        </p:nvSpPr>
        <p:spPr>
          <a:xfrm>
            <a:off x="3572759" y="2675880"/>
            <a:ext cx="7805394" cy="109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24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        </a:t>
            </a:r>
            <a:r>
              <a:rPr lang="en-IN" sz="2400" b="1" spc="-1" dirty="0">
                <a:solidFill>
                  <a:srgbClr val="000000"/>
                </a:solidFill>
                <a:latin typeface="Calibri"/>
                <a:ea typeface="DejaVu Sans"/>
              </a:rPr>
              <a:t>Online Service </a:t>
            </a:r>
            <a:r>
              <a:rPr lang="en-IN" sz="2400" b="1" spc="-1" dirty="0" err="1">
                <a:solidFill>
                  <a:srgbClr val="000000"/>
                </a:solidFill>
                <a:latin typeface="Calibri"/>
                <a:ea typeface="DejaVu Sans"/>
              </a:rPr>
              <a:t>Maintainance</a:t>
            </a:r>
            <a:r>
              <a:rPr lang="en-IN" sz="2400" b="1" spc="-1" dirty="0">
                <a:solidFill>
                  <a:srgbClr val="000000"/>
                </a:solidFill>
                <a:latin typeface="Calibri"/>
                <a:ea typeface="DejaVu Sans"/>
              </a:rPr>
              <a:t> Management System</a:t>
            </a:r>
            <a:endParaRPr lang="en-IN" sz="2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IN" sz="2400" b="0" strike="noStrike" spc="-1" dirty="0">
              <a:latin typeface="Arial"/>
            </a:endParaRPr>
          </a:p>
        </p:txBody>
      </p:sp>
      <p:sp>
        <p:nvSpPr>
          <p:cNvPr id="161" name="CustomShape 4"/>
          <p:cNvSpPr/>
          <p:nvPr/>
        </p:nvSpPr>
        <p:spPr>
          <a:xfrm>
            <a:off x="558360" y="3351240"/>
            <a:ext cx="268452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Group ID - 1</a:t>
            </a:r>
            <a:endParaRPr lang="en-IN" sz="1800" b="0" strike="noStrike" spc="-1" dirty="0">
              <a:latin typeface="Arial"/>
            </a:endParaRPr>
          </a:p>
        </p:txBody>
      </p:sp>
      <p:sp>
        <p:nvSpPr>
          <p:cNvPr id="162" name="CustomShape 5"/>
          <p:cNvSpPr/>
          <p:nvPr/>
        </p:nvSpPr>
        <p:spPr>
          <a:xfrm>
            <a:off x="558360" y="3720600"/>
            <a:ext cx="254952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Group Members -</a:t>
            </a:r>
            <a:endParaRPr lang="en-IN" sz="1800" b="0" strike="noStrike" spc="-1">
              <a:latin typeface="Arial"/>
            </a:endParaRPr>
          </a:p>
        </p:txBody>
      </p:sp>
      <p:graphicFrame>
        <p:nvGraphicFramePr>
          <p:cNvPr id="163" name="Table 6"/>
          <p:cNvGraphicFramePr/>
          <p:nvPr>
            <p:extLst>
              <p:ext uri="{D42A27DB-BD31-4B8C-83A1-F6EECF244321}">
                <p14:modId xmlns:p14="http://schemas.microsoft.com/office/powerpoint/2010/main" val="1129064971"/>
              </p:ext>
            </p:extLst>
          </p:nvPr>
        </p:nvGraphicFramePr>
        <p:xfrm>
          <a:off x="1424520" y="4338720"/>
          <a:ext cx="9490320" cy="1372680"/>
        </p:xfrm>
        <a:graphic>
          <a:graphicData uri="http://schemas.openxmlformats.org/drawingml/2006/table">
            <a:tbl>
              <a:tblPr/>
              <a:tblGrid>
                <a:gridCol w="119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1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81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510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04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SR.NO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ROLL NO.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EXAM SEAT NO.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NAME OF STUDENT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01.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35(A)</a:t>
                      </a:r>
                      <a:endParaRPr lang="en-IN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NIKITA KUKREJA</a:t>
                      </a:r>
                      <a:endParaRPr lang="en-IN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1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02.</a:t>
                      </a:r>
                      <a:endParaRPr lang="en-IN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30(A)</a:t>
                      </a:r>
                      <a:endParaRPr lang="en-IN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IN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NIKITA KALANGE</a:t>
                      </a:r>
                      <a:endParaRPr lang="en-IN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4" name="CustomShape 7"/>
          <p:cNvSpPr/>
          <p:nvPr/>
        </p:nvSpPr>
        <p:spPr>
          <a:xfrm>
            <a:off x="654840" y="6266160"/>
            <a:ext cx="275148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IN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AD273E6-C156-457E-832C-07DB0900C983}"/>
              </a:ext>
            </a:extLst>
          </p:cNvPr>
          <p:cNvSpPr/>
          <p:nvPr/>
        </p:nvSpPr>
        <p:spPr>
          <a:xfrm>
            <a:off x="509048" y="443061"/>
            <a:ext cx="676844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OUTPUT  SNAPSHOTS ( Cont. 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85D375-542E-462E-A449-AB2B3812A7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24" y="2765491"/>
            <a:ext cx="5605805" cy="3826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7BCA66-CCDB-4FF5-9257-476EBBF3E7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370" y="2765492"/>
            <a:ext cx="5605805" cy="38261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01A2C8-C162-474E-923B-31AFB9A0ED0D}"/>
              </a:ext>
            </a:extLst>
          </p:cNvPr>
          <p:cNvSpPr txBox="1"/>
          <p:nvPr/>
        </p:nvSpPr>
        <p:spPr>
          <a:xfrm>
            <a:off x="172824" y="1800520"/>
            <a:ext cx="5332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       User’s Dashboard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F6D233-5846-47CB-9A5C-D024E951BD47}"/>
              </a:ext>
            </a:extLst>
          </p:cNvPr>
          <p:cNvSpPr txBox="1"/>
          <p:nvPr/>
        </p:nvSpPr>
        <p:spPr>
          <a:xfrm>
            <a:off x="6413370" y="1831860"/>
            <a:ext cx="53324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User Submit Request </a:t>
            </a:r>
          </a:p>
        </p:txBody>
      </p:sp>
    </p:spTree>
    <p:extLst>
      <p:ext uri="{BB962C8B-B14F-4D97-AF65-F5344CB8AC3E}">
        <p14:creationId xmlns:p14="http://schemas.microsoft.com/office/powerpoint/2010/main" val="2429977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79373F-9258-4E62-B4CC-42316C7754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169" y="2403836"/>
            <a:ext cx="5473831" cy="434575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C69DEA-4AE7-43A8-8749-660B8762E383}"/>
              </a:ext>
            </a:extLst>
          </p:cNvPr>
          <p:cNvSpPr txBox="1"/>
          <p:nvPr/>
        </p:nvSpPr>
        <p:spPr>
          <a:xfrm>
            <a:off x="622169" y="193250"/>
            <a:ext cx="812590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OUTPUT SNAPSHOTS ( Cont. )</a:t>
            </a:r>
          </a:p>
          <a:p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8B2442-24A2-44F2-87CD-89AC95136A61}"/>
              </a:ext>
            </a:extLst>
          </p:cNvPr>
          <p:cNvSpPr txBox="1"/>
          <p:nvPr/>
        </p:nvSpPr>
        <p:spPr>
          <a:xfrm>
            <a:off x="697583" y="1668544"/>
            <a:ext cx="5863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User can print copy of submitted request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38DBE4E-8F6A-4D24-83EE-9E84C9FBAF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520" y="2403835"/>
            <a:ext cx="5705529" cy="43457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1DDDEB1-1652-4860-8E9A-8F9B4CA4A971}"/>
              </a:ext>
            </a:extLst>
          </p:cNvPr>
          <p:cNvSpPr txBox="1"/>
          <p:nvPr/>
        </p:nvSpPr>
        <p:spPr>
          <a:xfrm>
            <a:off x="6667893" y="1668544"/>
            <a:ext cx="5524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       Admin Login Window</a:t>
            </a:r>
          </a:p>
        </p:txBody>
      </p:sp>
    </p:spTree>
    <p:extLst>
      <p:ext uri="{BB962C8B-B14F-4D97-AF65-F5344CB8AC3E}">
        <p14:creationId xmlns:p14="http://schemas.microsoft.com/office/powerpoint/2010/main" val="1599779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14F438-D82D-4C76-A075-06C44F35E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682" y="2837468"/>
            <a:ext cx="5561814" cy="38084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490651-6C1C-4192-B8EA-888B69E6B0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837468"/>
            <a:ext cx="5881493" cy="38084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818B1D-C3FA-4414-BE45-55210DF423FA}"/>
              </a:ext>
            </a:extLst>
          </p:cNvPr>
          <p:cNvSpPr txBox="1"/>
          <p:nvPr/>
        </p:nvSpPr>
        <p:spPr>
          <a:xfrm>
            <a:off x="509048" y="414779"/>
            <a:ext cx="697583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OUTPUT  SNAPSHOTS ( Cont. )</a:t>
            </a:r>
          </a:p>
          <a:p>
            <a:endParaRPr lang="en-IN" sz="4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95BFAE-730C-461A-9C5F-46312DAA2E72}"/>
              </a:ext>
            </a:extLst>
          </p:cNvPr>
          <p:cNvSpPr txBox="1"/>
          <p:nvPr/>
        </p:nvSpPr>
        <p:spPr>
          <a:xfrm>
            <a:off x="282804" y="1861329"/>
            <a:ext cx="46568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Admin’s Dashboard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50169A-B45D-470E-A9F1-07C8569E67E7}"/>
              </a:ext>
            </a:extLst>
          </p:cNvPr>
          <p:cNvSpPr txBox="1"/>
          <p:nvPr/>
        </p:nvSpPr>
        <p:spPr>
          <a:xfrm>
            <a:off x="6183984" y="1861329"/>
            <a:ext cx="51187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           Work Orders</a:t>
            </a:r>
          </a:p>
        </p:txBody>
      </p:sp>
    </p:spTree>
    <p:extLst>
      <p:ext uri="{BB962C8B-B14F-4D97-AF65-F5344CB8AC3E}">
        <p14:creationId xmlns:p14="http://schemas.microsoft.com/office/powerpoint/2010/main" val="29448337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56BE85-EACD-467E-AE11-18CFEC96D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24" y="2309567"/>
            <a:ext cx="5923175" cy="43363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7BAE62-E20A-40DB-9C95-D7309AF81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654" y="2309567"/>
            <a:ext cx="5599521" cy="43363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48241C-AD22-47AE-954F-25C6E15A8AC4}"/>
              </a:ext>
            </a:extLst>
          </p:cNvPr>
          <p:cNvSpPr txBox="1"/>
          <p:nvPr/>
        </p:nvSpPr>
        <p:spPr>
          <a:xfrm>
            <a:off x="593889" y="386499"/>
            <a:ext cx="69287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Output Snapshots ( Cont. )</a:t>
            </a:r>
          </a:p>
          <a:p>
            <a:endParaRPr lang="en-IN" sz="4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BD16C2-6ED7-454E-8317-135DD2EC0E0D}"/>
              </a:ext>
            </a:extLst>
          </p:cNvPr>
          <p:cNvSpPr txBox="1"/>
          <p:nvPr/>
        </p:nvSpPr>
        <p:spPr>
          <a:xfrm>
            <a:off x="172824" y="1489435"/>
            <a:ext cx="4766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     Users Requests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0A2DE2-FF08-4DFB-A4D7-96621627CCEA}"/>
              </a:ext>
            </a:extLst>
          </p:cNvPr>
          <p:cNvSpPr txBox="1"/>
          <p:nvPr/>
        </p:nvSpPr>
        <p:spPr>
          <a:xfrm>
            <a:off x="6325386" y="1489435"/>
            <a:ext cx="5272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Admin assign technician for user request</a:t>
            </a:r>
          </a:p>
        </p:txBody>
      </p:sp>
    </p:spTree>
    <p:extLst>
      <p:ext uri="{BB962C8B-B14F-4D97-AF65-F5344CB8AC3E}">
        <p14:creationId xmlns:p14="http://schemas.microsoft.com/office/powerpoint/2010/main" val="4160686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3B971A-741E-4AA2-9221-50DCBBB000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213" y="2460396"/>
            <a:ext cx="6485643" cy="39875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735495-301C-4F66-97C8-821C7BB10815}"/>
              </a:ext>
            </a:extLst>
          </p:cNvPr>
          <p:cNvSpPr txBox="1"/>
          <p:nvPr/>
        </p:nvSpPr>
        <p:spPr>
          <a:xfrm>
            <a:off x="876693" y="499621"/>
            <a:ext cx="78431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OUTPUT SNAPSHOTS ( Cont. )</a:t>
            </a:r>
          </a:p>
          <a:p>
            <a:endParaRPr lang="en-IN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B7722D-168E-4B86-97EC-59F74D1FBA96}"/>
              </a:ext>
            </a:extLst>
          </p:cNvPr>
          <p:cNvSpPr txBox="1"/>
          <p:nvPr/>
        </p:nvSpPr>
        <p:spPr>
          <a:xfrm>
            <a:off x="1753386" y="1715338"/>
            <a:ext cx="69664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Calibri" panose="020F0502020204030204" pitchFamily="34" charset="0"/>
                <a:cs typeface="Calibri" panose="020F0502020204030204" pitchFamily="34" charset="0"/>
              </a:rPr>
              <a:t>Admin can view work report between different dates</a:t>
            </a:r>
          </a:p>
        </p:txBody>
      </p:sp>
    </p:spTree>
    <p:extLst>
      <p:ext uri="{BB962C8B-B14F-4D97-AF65-F5344CB8AC3E}">
        <p14:creationId xmlns:p14="http://schemas.microsoft.com/office/powerpoint/2010/main" val="1727792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 b="1" i="1" strike="noStrike" spc="-1" dirty="0">
                <a:solidFill>
                  <a:srgbClr val="000000"/>
                </a:solidFill>
                <a:latin typeface="Calibri Light"/>
                <a:ea typeface="DejaVu Sans"/>
              </a:rPr>
              <a:t>CONCLUSION</a:t>
            </a:r>
            <a:endParaRPr lang="en-IN" sz="4400" b="0" strike="noStrike" spc="-1" dirty="0">
              <a:latin typeface="Arial"/>
            </a:endParaRPr>
          </a:p>
        </p:txBody>
      </p:sp>
      <p:sp>
        <p:nvSpPr>
          <p:cNvPr id="199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45828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600" spc="-1" dirty="0"/>
              <a:t>Implementation of Online Service Management System helps to search for Assign work, Add/Remove Technician, Add/Remove Products etc.</a:t>
            </a:r>
          </a:p>
          <a:p>
            <a:pPr marL="45828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600" spc="-1" dirty="0"/>
              <a:t> It also has a facility of admin login through which the admin can monitor the whole system.  </a:t>
            </a:r>
          </a:p>
          <a:p>
            <a:pPr marL="458280" indent="-4572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sz="2600" spc="-1" dirty="0"/>
              <a:t> The admin can generate various reports such as Product Sell Report and Service/Work Report.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en-US" sz="2600" spc="-1" dirty="0"/>
              <a:t> 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en-US" sz="2600" spc="-1" dirty="0"/>
              <a:t> 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en-US" sz="2800" spc="-1" dirty="0"/>
              <a:t> </a:t>
            </a:r>
            <a:endParaRPr lang="en-IN" sz="2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4ED3092-C438-4A2A-B224-C86877B30C38}"/>
              </a:ext>
            </a:extLst>
          </p:cNvPr>
          <p:cNvSpPr/>
          <p:nvPr/>
        </p:nvSpPr>
        <p:spPr>
          <a:xfrm>
            <a:off x="1112363" y="1305342"/>
            <a:ext cx="8031637" cy="5201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REFERENCES </a:t>
            </a:r>
            <a:endParaRPr lang="en-IN" sz="4400" dirty="0"/>
          </a:p>
          <a:p>
            <a:r>
              <a:rPr lang="en-IN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 </a:t>
            </a:r>
            <a:r>
              <a:rPr lang="en-IN" sz="2600" dirty="0"/>
              <a:t>The Complete Reference PHP </a:t>
            </a:r>
          </a:p>
          <a:p>
            <a:r>
              <a:rPr lang="en-IN" sz="2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600" dirty="0"/>
              <a:t> www.tutorialspoint.com </a:t>
            </a:r>
          </a:p>
          <a:p>
            <a:r>
              <a:rPr lang="en-IN" sz="2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600" dirty="0"/>
              <a:t> www.stackoverflow.com </a:t>
            </a:r>
          </a:p>
          <a:p>
            <a:r>
              <a:rPr lang="en-IN" sz="2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600" dirty="0"/>
              <a:t> Geeks for Geeks </a:t>
            </a:r>
          </a:p>
          <a:p>
            <a:r>
              <a:rPr lang="en-IN" sz="26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600" dirty="0"/>
              <a:t> W3school tutorial </a:t>
            </a:r>
          </a:p>
          <a:p>
            <a:r>
              <a:rPr lang="en-IN" dirty="0"/>
              <a:t> </a:t>
            </a:r>
          </a:p>
          <a:p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61797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1" name="CustomShape 2"/>
          <p:cNvSpPr/>
          <p:nvPr/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2" name="CustomShape 3"/>
          <p:cNvSpPr/>
          <p:nvPr/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3" name="CustomShape 4"/>
          <p:cNvSpPr/>
          <p:nvPr/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4" name="CustomShape 5"/>
          <p:cNvSpPr/>
          <p:nvPr/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5" name="CustomShape 6"/>
          <p:cNvSpPr/>
          <p:nvPr/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6" name="CustomShape 7"/>
          <p:cNvSpPr/>
          <p:nvPr/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C7377E-828D-4FE9-9344-2B5477E4AA5B}"/>
              </a:ext>
            </a:extLst>
          </p:cNvPr>
          <p:cNvSpPr txBox="1"/>
          <p:nvPr/>
        </p:nvSpPr>
        <p:spPr>
          <a:xfrm>
            <a:off x="3478491" y="2102177"/>
            <a:ext cx="66930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/>
              <a:t>Thank You !</a:t>
            </a:r>
            <a:endParaRPr lang="en-IN" sz="7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ustomShape 1"/>
          <p:cNvSpPr/>
          <p:nvPr/>
        </p:nvSpPr>
        <p:spPr>
          <a:xfrm>
            <a:off x="1444320" y="317160"/>
            <a:ext cx="9222480" cy="291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 lnSpcReduction="10000"/>
          </a:bodyPr>
          <a:lstStyle/>
          <a:p>
            <a:pPr algn="ctr">
              <a:lnSpc>
                <a:spcPct val="90000"/>
              </a:lnSpc>
            </a:pPr>
            <a:r>
              <a:rPr lang="en-IN" sz="4400" b="1" i="1" strike="noStrike" spc="-1" dirty="0">
                <a:solidFill>
                  <a:srgbClr val="000000"/>
                </a:solidFill>
                <a:latin typeface="Calibri Light"/>
                <a:ea typeface="DejaVu Sans"/>
              </a:rPr>
              <a:t>PROBLEM STATEMENT</a:t>
            </a:r>
            <a:br>
              <a:rPr dirty="0"/>
            </a:br>
            <a:br>
              <a:rPr dirty="0"/>
            </a:br>
            <a:r>
              <a:rPr lang="en-US" sz="2400" dirty="0"/>
              <a:t>First, selecting the good Technician for the defective product is usually take a time and makes the customer waiting. Therefore, the time is waste for the customer to be waiting . Secondly,  the Product/Part records, Issue Customer bill etc. are  not available in normal Online Service Management System. So the customer’s wants to assign a good Technician for their defective product on their request. </a:t>
            </a:r>
            <a:endParaRPr lang="en-IN" sz="2400" b="0" strike="noStrike" spc="-1" dirty="0">
              <a:latin typeface="Arial"/>
            </a:endParaRPr>
          </a:p>
        </p:txBody>
      </p:sp>
      <p:sp>
        <p:nvSpPr>
          <p:cNvPr id="166" name="CustomShape 2"/>
          <p:cNvSpPr/>
          <p:nvPr/>
        </p:nvSpPr>
        <p:spPr>
          <a:xfrm>
            <a:off x="1523880" y="3602160"/>
            <a:ext cx="9142920" cy="2698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IN" sz="4400" b="1" i="1" strike="noStrike" spc="-1" dirty="0">
              <a:solidFill>
                <a:srgbClr val="000000"/>
              </a:solidFill>
              <a:latin typeface="Calibri Light"/>
              <a:ea typeface="DejaVu Sans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IN" sz="4400" b="1" i="1" strike="noStrike" spc="-1" dirty="0">
                <a:solidFill>
                  <a:srgbClr val="000000"/>
                </a:solidFill>
                <a:latin typeface="Calibri Light"/>
                <a:ea typeface="DejaVu Sans"/>
              </a:rPr>
              <a:t>DOMAIN KEYWORDS </a:t>
            </a:r>
            <a:endParaRPr lang="en-IN" sz="44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IN" sz="4400" b="0" strike="noStrike" spc="-1" dirty="0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IN" sz="2800" spc="-1" dirty="0">
                <a:solidFill>
                  <a:srgbClr val="000000"/>
                </a:solidFill>
                <a:latin typeface="Calibri"/>
              </a:rPr>
              <a:t>CSS, </a:t>
            </a:r>
            <a:r>
              <a:rPr lang="en-IN" sz="2800" spc="-1" dirty="0" err="1">
                <a:solidFill>
                  <a:srgbClr val="000000"/>
                </a:solidFill>
                <a:latin typeface="Calibri"/>
              </a:rPr>
              <a:t>Javascript</a:t>
            </a:r>
            <a:r>
              <a:rPr lang="en-IN" sz="2800" spc="-1" dirty="0">
                <a:solidFill>
                  <a:srgbClr val="000000"/>
                </a:solidFill>
                <a:latin typeface="Calibri"/>
              </a:rPr>
              <a:t>, PHP, XAMPP Server, Bootstrap, Service management.</a:t>
            </a:r>
            <a:endParaRPr lang="en-IN" sz="2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29026F-3BF1-44AC-99F9-F6430A84CA07}"/>
              </a:ext>
            </a:extLst>
          </p:cNvPr>
          <p:cNvSpPr txBox="1"/>
          <p:nvPr/>
        </p:nvSpPr>
        <p:spPr>
          <a:xfrm>
            <a:off x="772998" y="584462"/>
            <a:ext cx="10388338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CONTENTS</a:t>
            </a:r>
          </a:p>
          <a:p>
            <a:endParaRPr lang="en-IN" sz="4400" b="1" i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Introduction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Objective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Outcomes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Software and hardware requirements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Output snapshots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Conclusion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References </a:t>
            </a:r>
          </a:p>
        </p:txBody>
      </p:sp>
    </p:spTree>
    <p:extLst>
      <p:ext uri="{BB962C8B-B14F-4D97-AF65-F5344CB8AC3E}">
        <p14:creationId xmlns:p14="http://schemas.microsoft.com/office/powerpoint/2010/main" val="2028971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610738-606D-4E2E-8E06-99FBE5787AE9}"/>
              </a:ext>
            </a:extLst>
          </p:cNvPr>
          <p:cNvSpPr/>
          <p:nvPr/>
        </p:nvSpPr>
        <p:spPr>
          <a:xfrm>
            <a:off x="518473" y="751344"/>
            <a:ext cx="10633435" cy="5201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4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INTRODUCTION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Online Service Management System is India’s leading chain of </a:t>
            </a:r>
            <a:r>
              <a:rPr lang="en-IN" dirty="0" err="1"/>
              <a:t>multibranded</a:t>
            </a:r>
            <a:r>
              <a:rPr lang="en-IN" dirty="0"/>
              <a:t> Electronics and Electrical services.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aim of the project is “To provide Electronic Appliances care services to keep the device fit and healthy and customer happy and smiling”.  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 The Web Application is created for Service </a:t>
            </a:r>
            <a:r>
              <a:rPr lang="en-IN" dirty="0" err="1"/>
              <a:t>Center</a:t>
            </a:r>
            <a:r>
              <a:rPr lang="en-IN" dirty="0"/>
              <a:t> functions through the “Online Service management System” where Admin or Manager can lessen their errors and efforts in every customer support processing and transactions and making reports.  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 It is Web Application which is developed in HTML, CSS, PHP and MYSQL. The purpose of this Web Application is to manage the activities of service </a:t>
            </a:r>
            <a:r>
              <a:rPr lang="en-IN" dirty="0" err="1"/>
              <a:t>center</a:t>
            </a:r>
            <a:r>
              <a:rPr lang="en-IN" dirty="0"/>
              <a:t>. Even a person can handle very easily. </a:t>
            </a:r>
          </a:p>
          <a:p>
            <a:endParaRPr lang="en-IN" dirty="0"/>
          </a:p>
          <a:p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87469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 b="1" i="1" strike="noStrike" spc="-1">
                <a:solidFill>
                  <a:srgbClr val="000000"/>
                </a:solidFill>
                <a:latin typeface="Calibri Light"/>
                <a:ea typeface="DejaVu Sans"/>
              </a:rPr>
              <a:t>OBJECTIVES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 Efficiency : This involves accuracy, timeliness and comprehensiveness of the output. 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en-US" sz="2800" spc="-1" dirty="0">
              <a:solidFill>
                <a:srgbClr val="000000"/>
              </a:solidFill>
              <a:latin typeface="Calibri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 Portability  : The web application should be portable to all environments. 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en-US" sz="2800" spc="-1" dirty="0">
              <a:solidFill>
                <a:srgbClr val="000000"/>
              </a:solidFill>
              <a:latin typeface="Calibri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Security          : This could be provided by login facility enabling username and password for the user and the administrator.</a:t>
            </a:r>
            <a:endParaRPr lang="en-IN" sz="2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838080" y="365040"/>
            <a:ext cx="10514520" cy="132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90000"/>
              </a:lnSpc>
            </a:pPr>
            <a:r>
              <a:rPr lang="en-IN" sz="4400" b="1" i="1" strike="noStrike" spc="-1">
                <a:solidFill>
                  <a:srgbClr val="000000"/>
                </a:solidFill>
                <a:latin typeface="Calibri Light"/>
                <a:ea typeface="DejaVu Sans"/>
              </a:rPr>
              <a:t>OUTCOMES</a:t>
            </a:r>
            <a:endParaRPr lang="en-IN" sz="4400" b="0" strike="noStrike" spc="-1">
              <a:latin typeface="Arial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838080" y="182556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 Provision of innovative online access to customers to provide the service about defective products. 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 </a:t>
            </a: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 Improves the service quality and efficiency. 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en-US" sz="2800" spc="-1" dirty="0">
              <a:solidFill>
                <a:srgbClr val="000000"/>
              </a:solidFill>
              <a:latin typeface="Calibri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Service Request data is easily accessible to admin. </a:t>
            </a:r>
          </a:p>
          <a:p>
            <a:pPr marL="108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</a:pPr>
            <a:endParaRPr lang="en-US" sz="2800" spc="-1" dirty="0">
              <a:solidFill>
                <a:srgbClr val="000000"/>
              </a:solidFill>
              <a:latin typeface="Calibri"/>
            </a:endParaRPr>
          </a:p>
          <a:p>
            <a:pPr marL="228600" indent="-22752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It saves the time of user and provides them with up to date information about assign technician. </a:t>
            </a:r>
            <a:endParaRPr lang="en-IN" sz="2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CustomShape 1"/>
          <p:cNvSpPr/>
          <p:nvPr/>
        </p:nvSpPr>
        <p:spPr>
          <a:xfrm>
            <a:off x="838080" y="384839"/>
            <a:ext cx="10514520" cy="295224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 fontScale="70000" lnSpcReduction="20000"/>
          </a:bodyPr>
          <a:lstStyle/>
          <a:p>
            <a:pPr>
              <a:lnSpc>
                <a:spcPct val="90000"/>
              </a:lnSpc>
            </a:pPr>
            <a:endParaRPr lang="en-IN" sz="5700" b="1" i="1" strike="noStrike" spc="-1" dirty="0">
              <a:solidFill>
                <a:srgbClr val="000000"/>
              </a:solidFill>
              <a:latin typeface="Calibri Light"/>
              <a:ea typeface="DejaVu Sans"/>
            </a:endParaRPr>
          </a:p>
          <a:p>
            <a:pPr>
              <a:lnSpc>
                <a:spcPct val="90000"/>
              </a:lnSpc>
            </a:pPr>
            <a:r>
              <a:rPr lang="en-IN" sz="5700" b="1" i="1" strike="noStrike" spc="-1" dirty="0">
                <a:solidFill>
                  <a:srgbClr val="000000"/>
                </a:solidFill>
                <a:latin typeface="Calibri Light"/>
                <a:ea typeface="DejaVu Sans"/>
              </a:rPr>
              <a:t>SOFTWARE REQUIREMENTS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IN" sz="2800" spc="-1" dirty="0">
              <a:solidFill>
                <a:srgbClr val="000000"/>
              </a:solidFill>
              <a:latin typeface="Calibri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3000" spc="-1" dirty="0">
                <a:solidFill>
                  <a:srgbClr val="000000"/>
                </a:solidFill>
                <a:latin typeface="Calibri"/>
              </a:rPr>
              <a:t>   </a:t>
            </a:r>
            <a:r>
              <a:rPr lang="en-IN" sz="3100" spc="-1" dirty="0">
                <a:solidFill>
                  <a:srgbClr val="000000"/>
                </a:solidFill>
                <a:latin typeface="Calibri"/>
              </a:rPr>
              <a:t>Operating System :  Windows  10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3100" spc="-1" dirty="0">
                <a:solidFill>
                  <a:srgbClr val="000000"/>
                </a:solidFill>
                <a:latin typeface="Calibri"/>
              </a:rPr>
              <a:t>Front-end               :  HTML, CSS, </a:t>
            </a:r>
            <a:r>
              <a:rPr lang="en-IN" sz="3100" spc="-1" dirty="0" err="1">
                <a:solidFill>
                  <a:srgbClr val="000000"/>
                </a:solidFill>
                <a:latin typeface="Calibri"/>
              </a:rPr>
              <a:t>Javascript</a:t>
            </a:r>
            <a:r>
              <a:rPr lang="en-IN" sz="3100" spc="-1" dirty="0">
                <a:solidFill>
                  <a:srgbClr val="000000"/>
                </a:solidFill>
                <a:latin typeface="Calibri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3100" spc="-1" dirty="0">
                <a:solidFill>
                  <a:srgbClr val="000000"/>
                </a:solidFill>
                <a:latin typeface="Calibri"/>
              </a:rPr>
              <a:t>Back-end                :  PHP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3100" spc="-1" dirty="0">
                <a:solidFill>
                  <a:srgbClr val="000000"/>
                </a:solidFill>
                <a:latin typeface="Calibri"/>
              </a:rPr>
              <a:t>Database                :  MySQL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IN" sz="3100" spc="-1" dirty="0">
                <a:solidFill>
                  <a:srgbClr val="000000"/>
                </a:solidFill>
                <a:latin typeface="Calibri"/>
              </a:rPr>
              <a:t>Web Server            :  Apache ( XAMPP Server )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IN" sz="2800" b="0" strike="noStrike" spc="-1" dirty="0">
              <a:latin typeface="Arial"/>
            </a:endParaRPr>
          </a:p>
        </p:txBody>
      </p:sp>
      <p:sp>
        <p:nvSpPr>
          <p:cNvPr id="172" name="CustomShape 2"/>
          <p:cNvSpPr/>
          <p:nvPr/>
        </p:nvSpPr>
        <p:spPr>
          <a:xfrm>
            <a:off x="659160" y="3448800"/>
            <a:ext cx="10514520" cy="3865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IN" sz="4000" b="1" i="1" spc="-1" dirty="0">
                <a:solidFill>
                  <a:srgbClr val="000000"/>
                </a:solidFill>
                <a:latin typeface="Calibri Light"/>
                <a:ea typeface="DejaVu Sans"/>
              </a:rPr>
              <a:t> HARDWARE COMPONENTS</a:t>
            </a:r>
            <a:endParaRPr lang="en-US" sz="4000" spc="-1" dirty="0">
              <a:solidFill>
                <a:srgbClr val="000000"/>
              </a:solidFill>
              <a:latin typeface="Calibri"/>
            </a:endParaRP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600" spc="-1" dirty="0">
                <a:solidFill>
                  <a:srgbClr val="000000"/>
                </a:solidFill>
                <a:latin typeface="Calibri"/>
              </a:rPr>
              <a:t>  Processor    : i3 </a:t>
            </a: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600" spc="-1" dirty="0">
                <a:solidFill>
                  <a:srgbClr val="000000"/>
                </a:solidFill>
                <a:latin typeface="Calibri"/>
              </a:rPr>
              <a:t>  Hard Disk   : 4 GB </a:t>
            </a:r>
          </a:p>
          <a:p>
            <a:pPr marL="457200" indent="-457200">
              <a:lnSpc>
                <a:spcPct val="90000"/>
              </a:lnSpc>
              <a:spcBef>
                <a:spcPts val="1001"/>
              </a:spcBef>
              <a:buFont typeface="Arial" panose="020B0604020202020204" pitchFamily="34" charset="0"/>
              <a:buChar char="•"/>
            </a:pPr>
            <a:r>
              <a:rPr lang="en-US" sz="2600" spc="-1" dirty="0">
                <a:solidFill>
                  <a:srgbClr val="000000"/>
                </a:solidFill>
                <a:latin typeface="Calibri"/>
              </a:rPr>
              <a:t>  Memory      : 1.5 GB RAM </a:t>
            </a:r>
            <a:endParaRPr lang="en-IN" sz="26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en-IN" sz="2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9D0F65-3202-4155-8FA3-F7FF5E07C478}"/>
              </a:ext>
            </a:extLst>
          </p:cNvPr>
          <p:cNvSpPr txBox="1"/>
          <p:nvPr/>
        </p:nvSpPr>
        <p:spPr>
          <a:xfrm>
            <a:off x="1395167" y="791852"/>
            <a:ext cx="85406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OUTPUT  SNAPSHOTS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64F7F4-2BDE-4EB7-A69A-74F5539F2B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" y="2696066"/>
            <a:ext cx="5414128" cy="39875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CA12F1-19EC-4254-B018-A64B065F77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96065"/>
            <a:ext cx="5998590" cy="39875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C76A8D-97D9-445D-8A07-948AB7BD06EF}"/>
              </a:ext>
            </a:extLst>
          </p:cNvPr>
          <p:cNvSpPr txBox="1"/>
          <p:nvPr/>
        </p:nvSpPr>
        <p:spPr>
          <a:xfrm>
            <a:off x="320511" y="1923068"/>
            <a:ext cx="48265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         Front  Page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939E6D-A66A-461A-88AF-7375D684E5F2}"/>
              </a:ext>
            </a:extLst>
          </p:cNvPr>
          <p:cNvSpPr txBox="1"/>
          <p:nvPr/>
        </p:nvSpPr>
        <p:spPr>
          <a:xfrm>
            <a:off x="6231118" y="2017336"/>
            <a:ext cx="5071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</a:t>
            </a:r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User Registration Page</a:t>
            </a:r>
          </a:p>
        </p:txBody>
      </p:sp>
    </p:spTree>
    <p:extLst>
      <p:ext uri="{BB962C8B-B14F-4D97-AF65-F5344CB8AC3E}">
        <p14:creationId xmlns:p14="http://schemas.microsoft.com/office/powerpoint/2010/main" val="342050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7C2C60-2D64-498E-88AC-C95876DFA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36" y="2630078"/>
            <a:ext cx="6062739" cy="40818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16E052-643E-4A9E-94DB-54432321F4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483" y="2630078"/>
            <a:ext cx="5432981" cy="40818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1DDF04-0172-44C3-94EB-D460C5E9BAFE}"/>
              </a:ext>
            </a:extLst>
          </p:cNvPr>
          <p:cNvSpPr txBox="1"/>
          <p:nvPr/>
        </p:nvSpPr>
        <p:spPr>
          <a:xfrm>
            <a:off x="1131216" y="697584"/>
            <a:ext cx="7795968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OUTPUT  SNAPSHOTS ( Cont. )</a:t>
            </a:r>
          </a:p>
          <a:p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A81707-0568-4F7A-9FF1-81EEAF235AE5}"/>
              </a:ext>
            </a:extLst>
          </p:cNvPr>
          <p:cNvSpPr txBox="1"/>
          <p:nvPr/>
        </p:nvSpPr>
        <p:spPr>
          <a:xfrm>
            <a:off x="320511" y="1913641"/>
            <a:ext cx="46474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      Login Window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AFE751-CB44-49E3-9B9E-688C73879F29}"/>
              </a:ext>
            </a:extLst>
          </p:cNvPr>
          <p:cNvSpPr txBox="1"/>
          <p:nvPr/>
        </p:nvSpPr>
        <p:spPr>
          <a:xfrm>
            <a:off x="6570483" y="1913640"/>
            <a:ext cx="4490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Calibri" panose="020F0502020204030204" pitchFamily="34" charset="0"/>
                <a:cs typeface="Calibri" panose="020F0502020204030204" pitchFamily="34" charset="0"/>
              </a:rPr>
              <a:t>     User Login Window</a:t>
            </a:r>
          </a:p>
        </p:txBody>
      </p:sp>
    </p:spTree>
    <p:extLst>
      <p:ext uri="{BB962C8B-B14F-4D97-AF65-F5344CB8AC3E}">
        <p14:creationId xmlns:p14="http://schemas.microsoft.com/office/powerpoint/2010/main" val="1572523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2876</TotalTime>
  <Words>641</Words>
  <Application>Microsoft Office PowerPoint</Application>
  <PresentationFormat>Widescreen</PresentationFormat>
  <Paragraphs>114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Symbol</vt:lpstr>
      <vt:lpstr>Wingdings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OBJECTIVES</dc:title>
  <dc:subject/>
  <dc:creator>Akanksha Kanthak</dc:creator>
  <dc:description/>
  <cp:lastModifiedBy>Nikita</cp:lastModifiedBy>
  <cp:revision>75</cp:revision>
  <dcterms:created xsi:type="dcterms:W3CDTF">2019-09-15T05:38:54Z</dcterms:created>
  <dcterms:modified xsi:type="dcterms:W3CDTF">2020-05-19T06:26:12Z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17</vt:i4>
  </property>
</Properties>
</file>